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499" r:id="rId5"/>
    <p:sldId id="501" r:id="rId6"/>
    <p:sldId id="491" r:id="rId7"/>
    <p:sldId id="520" r:id="rId8"/>
    <p:sldId id="485" r:id="rId9"/>
    <p:sldId id="521" r:id="rId10"/>
    <p:sldId id="526" r:id="rId11"/>
    <p:sldId id="524" r:id="rId12"/>
    <p:sldId id="525" r:id="rId13"/>
    <p:sldId id="527" r:id="rId14"/>
    <p:sldId id="519" r:id="rId15"/>
    <p:sldId id="522" r:id="rId16"/>
    <p:sldId id="523" r:id="rId17"/>
  </p:sldIdLst>
  <p:sldSz cx="9144000" cy="6858000" type="screen4x3"/>
  <p:notesSz cx="6858000" cy="9144000"/>
  <p:defaultTextStyle>
    <a:defPPr>
      <a:defRPr lang="es-ES_tradnl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6BA4FCAF-E560-48A7-8A9B-4B6EB01D17F3}">
          <p14:sldIdLst>
            <p14:sldId id="499"/>
            <p14:sldId id="501"/>
            <p14:sldId id="491"/>
            <p14:sldId id="520"/>
            <p14:sldId id="485"/>
            <p14:sldId id="521"/>
            <p14:sldId id="526"/>
            <p14:sldId id="524"/>
            <p14:sldId id="525"/>
            <p14:sldId id="527"/>
            <p14:sldId id="519"/>
            <p14:sldId id="522"/>
            <p14:sldId id="52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ntse Llos i Bombardó" initials="MLiB" lastIdx="2" clrIdx="0">
    <p:extLst>
      <p:ext uri="{19B8F6BF-5375-455C-9EA6-DF929625EA0E}">
        <p15:presenceInfo xmlns:p15="http://schemas.microsoft.com/office/powerpoint/2012/main" userId="S-1-5-21-2379261074-3474406548-4290613708-100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0000"/>
    <a:srgbClr val="EC0000"/>
    <a:srgbClr val="299FEC"/>
    <a:srgbClr val="FF3146"/>
    <a:srgbClr val="32B9E1"/>
    <a:srgbClr val="069DD8"/>
    <a:srgbClr val="008AE1"/>
    <a:srgbClr val="1C6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536922-EA24-4438-9A4F-AF4B3CCBDB33}" v="4" dt="2020-03-09T10:00:11.6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251" autoAdjust="0"/>
  </p:normalViewPr>
  <p:slideViewPr>
    <p:cSldViewPr snapToObjects="1">
      <p:cViewPr varScale="1">
        <p:scale>
          <a:sx n="69" d="100"/>
          <a:sy n="69" d="100"/>
        </p:scale>
        <p:origin x="1858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ntse Llos" userId="4a96702e8d14b7d0" providerId="LiveId" clId="{10306258-25FA-4CA4-BB79-2CC2C097F576}"/>
    <pc:docChg chg="undo custSel addSld delSld modSld modSection">
      <pc:chgData name="Montse Llos" userId="4a96702e8d14b7d0" providerId="LiveId" clId="{10306258-25FA-4CA4-BB79-2CC2C097F576}" dt="2020-01-26T17:55:28.130" v="180" actId="20577"/>
      <pc:docMkLst>
        <pc:docMk/>
      </pc:docMkLst>
      <pc:sldChg chg="modSp">
        <pc:chgData name="Montse Llos" userId="4a96702e8d14b7d0" providerId="LiveId" clId="{10306258-25FA-4CA4-BB79-2CC2C097F576}" dt="2020-01-26T17:36:11.177" v="16" actId="6549"/>
        <pc:sldMkLst>
          <pc:docMk/>
          <pc:sldMk cId="1849929463" sldId="525"/>
        </pc:sldMkLst>
        <pc:spChg chg="mod">
          <ac:chgData name="Montse Llos" userId="4a96702e8d14b7d0" providerId="LiveId" clId="{10306258-25FA-4CA4-BB79-2CC2C097F576}" dt="2020-01-26T17:36:11.177" v="16" actId="6549"/>
          <ac:spMkLst>
            <pc:docMk/>
            <pc:sldMk cId="1849929463" sldId="525"/>
            <ac:spMk id="10" creationId="{3C314128-1693-422D-8018-CA61F3CB3192}"/>
          </ac:spMkLst>
        </pc:spChg>
      </pc:sldChg>
      <pc:sldChg chg="addSp delSp modSp add del">
        <pc:chgData name="Montse Llos" userId="4a96702e8d14b7d0" providerId="LiveId" clId="{10306258-25FA-4CA4-BB79-2CC2C097F576}" dt="2020-01-26T17:37:32.078" v="18" actId="2696"/>
        <pc:sldMkLst>
          <pc:docMk/>
          <pc:sldMk cId="1556966651" sldId="526"/>
        </pc:sldMkLst>
        <pc:spChg chg="del">
          <ac:chgData name="Montse Llos" userId="4a96702e8d14b7d0" providerId="LiveId" clId="{10306258-25FA-4CA4-BB79-2CC2C097F576}" dt="2020-01-26T17:33:26.552" v="6" actId="478"/>
          <ac:spMkLst>
            <pc:docMk/>
            <pc:sldMk cId="1556966651" sldId="526"/>
            <ac:spMk id="4" creationId="{00000000-0000-0000-0000-000000000000}"/>
          </ac:spMkLst>
        </pc:spChg>
        <pc:spChg chg="del mod">
          <ac:chgData name="Montse Llos" userId="4a96702e8d14b7d0" providerId="LiveId" clId="{10306258-25FA-4CA4-BB79-2CC2C097F576}" dt="2020-01-26T17:33:22.207" v="4"/>
          <ac:spMkLst>
            <pc:docMk/>
            <pc:sldMk cId="1556966651" sldId="526"/>
            <ac:spMk id="10" creationId="{3C314128-1693-422D-8018-CA61F3CB3192}"/>
          </ac:spMkLst>
        </pc:spChg>
        <pc:picChg chg="add mod">
          <ac:chgData name="Montse Llos" userId="4a96702e8d14b7d0" providerId="LiveId" clId="{10306258-25FA-4CA4-BB79-2CC2C097F576}" dt="2020-01-26T17:34:05.579" v="13" actId="1076"/>
          <ac:picMkLst>
            <pc:docMk/>
            <pc:sldMk cId="1556966651" sldId="526"/>
            <ac:picMk id="5" creationId="{272CB1CE-9A5E-4085-B5F4-0E92A5E29AFC}"/>
          </ac:picMkLst>
        </pc:picChg>
      </pc:sldChg>
      <pc:sldChg chg="add">
        <pc:chgData name="Montse Llos" userId="4a96702e8d14b7d0" providerId="LiveId" clId="{10306258-25FA-4CA4-BB79-2CC2C097F576}" dt="2020-01-26T17:37:34.683" v="19"/>
        <pc:sldMkLst>
          <pc:docMk/>
          <pc:sldMk cId="3892885704" sldId="526"/>
        </pc:sldMkLst>
      </pc:sldChg>
      <pc:sldChg chg="addSp add del">
        <pc:chgData name="Montse Llos" userId="4a96702e8d14b7d0" providerId="LiveId" clId="{10306258-25FA-4CA4-BB79-2CC2C097F576}" dt="2020-01-26T17:36:20.062" v="17" actId="2696"/>
        <pc:sldMkLst>
          <pc:docMk/>
          <pc:sldMk cId="422121449" sldId="527"/>
        </pc:sldMkLst>
        <pc:picChg chg="add">
          <ac:chgData name="Montse Llos" userId="4a96702e8d14b7d0" providerId="LiveId" clId="{10306258-25FA-4CA4-BB79-2CC2C097F576}" dt="2020-01-26T17:35:58.693" v="14"/>
          <ac:picMkLst>
            <pc:docMk/>
            <pc:sldMk cId="422121449" sldId="527"/>
            <ac:picMk id="2" creationId="{E45B5CBB-2F2B-469E-917E-F35E1790CD54}"/>
          </ac:picMkLst>
        </pc:picChg>
      </pc:sldChg>
      <pc:sldChg chg="modSp add">
        <pc:chgData name="Montse Llos" userId="4a96702e8d14b7d0" providerId="LiveId" clId="{10306258-25FA-4CA4-BB79-2CC2C097F576}" dt="2020-01-26T17:55:28.130" v="180" actId="20577"/>
        <pc:sldMkLst>
          <pc:docMk/>
          <pc:sldMk cId="2578479333" sldId="527"/>
        </pc:sldMkLst>
        <pc:spChg chg="mod">
          <ac:chgData name="Montse Llos" userId="4a96702e8d14b7d0" providerId="LiveId" clId="{10306258-25FA-4CA4-BB79-2CC2C097F576}" dt="2020-01-26T17:55:28.130" v="180" actId="20577"/>
          <ac:spMkLst>
            <pc:docMk/>
            <pc:sldMk cId="2578479333" sldId="527"/>
            <ac:spMk id="10" creationId="{3C314128-1693-422D-8018-CA61F3CB3192}"/>
          </ac:spMkLst>
        </pc:spChg>
      </pc:sldChg>
    </pc:docChg>
  </pc:docChgLst>
  <pc:docChgLst>
    <pc:chgData name="Montse Llos" userId="4a96702e8d14b7d0" providerId="LiveId" clId="{B4536922-EA24-4438-9A4F-AF4B3CCBDB33}"/>
    <pc:docChg chg="modSld">
      <pc:chgData name="Montse Llos" userId="4a96702e8d14b7d0" providerId="LiveId" clId="{B4536922-EA24-4438-9A4F-AF4B3CCBDB33}" dt="2020-03-09T10:00:18.452" v="95" actId="20577"/>
      <pc:docMkLst>
        <pc:docMk/>
      </pc:docMkLst>
      <pc:sldChg chg="modSp">
        <pc:chgData name="Montse Llos" userId="4a96702e8d14b7d0" providerId="LiveId" clId="{B4536922-EA24-4438-9A4F-AF4B3CCBDB33}" dt="2020-03-09T09:49:48.672" v="21"/>
        <pc:sldMkLst>
          <pc:docMk/>
          <pc:sldMk cId="1849929463" sldId="525"/>
        </pc:sldMkLst>
        <pc:spChg chg="mod">
          <ac:chgData name="Montse Llos" userId="4a96702e8d14b7d0" providerId="LiveId" clId="{B4536922-EA24-4438-9A4F-AF4B3CCBDB33}" dt="2020-03-09T09:49:48.672" v="21"/>
          <ac:spMkLst>
            <pc:docMk/>
            <pc:sldMk cId="1849929463" sldId="525"/>
            <ac:spMk id="10" creationId="{3C314128-1693-422D-8018-CA61F3CB3192}"/>
          </ac:spMkLst>
        </pc:spChg>
      </pc:sldChg>
      <pc:sldChg chg="modSp">
        <pc:chgData name="Montse Llos" userId="4a96702e8d14b7d0" providerId="LiveId" clId="{B4536922-EA24-4438-9A4F-AF4B3CCBDB33}" dt="2020-03-09T10:00:18.452" v="95" actId="20577"/>
        <pc:sldMkLst>
          <pc:docMk/>
          <pc:sldMk cId="2578479333" sldId="527"/>
        </pc:sldMkLst>
        <pc:spChg chg="mod">
          <ac:chgData name="Montse Llos" userId="4a96702e8d14b7d0" providerId="LiveId" clId="{B4536922-EA24-4438-9A4F-AF4B3CCBDB33}" dt="2020-03-09T10:00:18.452" v="95" actId="20577"/>
          <ac:spMkLst>
            <pc:docMk/>
            <pc:sldMk cId="2578479333" sldId="527"/>
            <ac:spMk id="10" creationId="{3C314128-1693-422D-8018-CA61F3CB319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A9EED6-2B2A-4E0A-802D-649EDD23AF5E}" type="datetimeFigureOut">
              <a:rPr lang="es-ES" smtClean="0"/>
              <a:pPr/>
              <a:t>09/03/2020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6C4DF3-8157-49A4-BBCD-49B4D2D52CE8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391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2776F-823A-4754-81FD-0B31380701AE}" type="datetimeFigureOut">
              <a:rPr lang="es-ES" smtClean="0"/>
              <a:pPr/>
              <a:t>09/03/2020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A99391-1EFC-47EC-A8DB-C73425545624}" type="slidenum">
              <a:rPr lang="es-ES" smtClean="0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43071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Explicar en general qué son los supervisados, poner ejemplos si</a:t>
            </a:r>
            <a:r>
              <a:rPr lang="es-ES" baseline="0" dirty="0"/>
              <a:t> hace falta. Después se explica un ejemplo.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99391-1EFC-47EC-A8DB-C73425545624}" type="slidenum">
              <a:rPr lang="es-ES" smtClean="0"/>
              <a:pPr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382518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99391-1EFC-47EC-A8DB-C73425545624}" type="slidenum">
              <a:rPr lang="es-ES" smtClean="0"/>
              <a:pPr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07952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https://medium.com/@rchang/advice-for-new-and-junior-data-scientists-2ab02396cf5b</a:t>
            </a:r>
          </a:p>
          <a:p>
            <a:r>
              <a:rPr lang="es-ES" dirty="0" err="1"/>
              <a:t>Hunch</a:t>
            </a:r>
            <a:r>
              <a:rPr lang="es-ES" dirty="0"/>
              <a:t>=</a:t>
            </a:r>
            <a:r>
              <a:rPr lang="es-ES" dirty="0" err="1"/>
              <a:t>corassonada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99391-1EFC-47EC-A8DB-C73425545624}" type="slidenum">
              <a:rPr lang="es-ES" smtClean="0"/>
              <a:pPr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2006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99391-1EFC-47EC-A8DB-C73425545624}" type="slidenum">
              <a:rPr lang="es-ES" smtClean="0"/>
              <a:pPr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54952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https://towardsdatascience.com/why-so-many-data-scientists-are-leaving-their-jobs-a1f0329d7ea4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99391-1EFC-47EC-A8DB-C73425545624}" type="slidenum">
              <a:rPr lang="es-ES" smtClean="0"/>
              <a:pPr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57939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Series temporales como método estadístico o supervisado de regresión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99391-1EFC-47EC-A8DB-C73425545624}" type="slidenum">
              <a:rPr lang="es-ES" smtClean="0"/>
              <a:pPr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5103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99391-1EFC-47EC-A8DB-C73425545624}" type="slidenum">
              <a:rPr lang="es-ES" smtClean="0"/>
              <a:pPr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59539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https://medium.com/@rchang/advice-for-new-and-junior-data-scientists-2ab02396cf5b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99391-1EFC-47EC-A8DB-C73425545624}" type="slidenum">
              <a:rPr lang="es-ES" smtClean="0"/>
              <a:pPr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7178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https://medium.com/@rchang/advice-for-new-and-junior-data-scientists-2ab02396cf5b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99391-1EFC-47EC-A8DB-C73425545624}" type="slidenum">
              <a:rPr lang="es-ES" smtClean="0"/>
              <a:pPr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6904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https://medium.com/@rchang/advice-for-new-and-junior-data-scientists-2ab02396cf5b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99391-1EFC-47EC-A8DB-C73425545624}" type="slidenum">
              <a:rPr lang="es-ES" smtClean="0"/>
              <a:pPr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99910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https://medium.com/@rchang/advice-for-new-and-junior-data-scientists-2ab02396cf5b</a:t>
            </a:r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A99391-1EFC-47EC-A8DB-C73425545624}" type="slidenum">
              <a:rPr lang="es-ES" smtClean="0"/>
              <a:pPr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8049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BCE1398-3BFD-4D01-941E-1B0DA0110DBE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DD655E-524D-4607-9BD4-0028F593F8DC}" type="slidenum">
              <a:rPr lang="es-ES_tradnl"/>
              <a:pPr/>
              <a:t>‹Nº›</a:t>
            </a:fld>
            <a:endParaRPr lang="es-ES_tradnl"/>
          </a:p>
        </p:txBody>
      </p:sp>
      <p:pic>
        <p:nvPicPr>
          <p:cNvPr id="1026" name="Picture 2" descr="L:\mkt\ICECILIA\EAE\IMAGEN CORPORATIVA\RENOVACIÓN DE IMAGEN CORPORATIVA EAE\IMAGEN 2012\PIEZAS\SIMULACIÓN WELCOME PACK\franja superior.jp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17" y="-4192"/>
            <a:ext cx="9139783" cy="711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L:\mkt\ICECILIA\EAE\IMAGEN CORPORATIVA\RENOVACIÓN DE IMAGEN CORPORATIVA EAE\IMAGEN 2012\PIEZAS\SIMULACIÓN WELCOME PACK\franja_1.jpg"/>
          <p:cNvPicPr>
            <a:picLocks noChangeAspect="1" noChangeArrowheads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6280361"/>
            <a:ext cx="7164288" cy="57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8 CuadroTexto"/>
          <p:cNvSpPr txBox="1"/>
          <p:nvPr userDrawn="1"/>
        </p:nvSpPr>
        <p:spPr>
          <a:xfrm>
            <a:off x="4067944" y="163514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i="1" dirty="0">
                <a:solidFill>
                  <a:schemeClr val="bg1"/>
                </a:solidFill>
                <a:latin typeface="Georgia" pitchFamily="18" charset="0"/>
              </a:rPr>
              <a:t>Data </a:t>
            </a:r>
            <a:r>
              <a:rPr lang="es-ES" b="1" i="1" dirty="0" err="1">
                <a:solidFill>
                  <a:schemeClr val="bg1"/>
                </a:solidFill>
                <a:latin typeface="Georgia" pitchFamily="18" charset="0"/>
              </a:rPr>
              <a:t>Science</a:t>
            </a:r>
            <a:endParaRPr lang="es-ES" b="1" i="1" dirty="0">
              <a:solidFill>
                <a:schemeClr val="bg1"/>
              </a:solidFill>
              <a:latin typeface="Georg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177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1392B42-A534-4ADE-842D-06404F100598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6E95A57-2845-44B2-9AFC-C85176DD49C4}" type="slidenum">
              <a:rPr lang="es-ES_tradnl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06491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B915361-04B0-4BF5-9E64-6E368254CB04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3D4C74B-1414-42B3-A37D-FFDD4EFEF82F}" type="slidenum">
              <a:rPr lang="es-ES_tradnl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45621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D9DB434-4748-4496-908B-152D1997B8AD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C215D2F-FB2A-447B-BF4B-541ECD2FBD50}" type="slidenum">
              <a:rPr lang="es-ES_tradnl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93813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ACCCF48-D5E0-46F7-9FEC-055977A227A9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4D84F4C-C925-41ED-BCF0-7FAE5716C5AD}" type="slidenum">
              <a:rPr lang="es-ES_tradnl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42685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F8EA1D1-F127-47B6-8ED2-BAC9234C9F0D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87B817A-200D-4F46-87F8-0499C0BBAEAC}" type="slidenum">
              <a:rPr lang="es-ES_tradnl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3106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7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A468EB0-6D16-4974-A095-BD7707F257BD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8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9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9ECA916-3E04-4EEB-813D-2C9BD668B138}" type="slidenum">
              <a:rPr lang="es-ES_tradnl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43246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388039D-FE56-4035-8613-52C9F71F4CAB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4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5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4F20DB7-1995-4FB3-8A8E-A7D08A9142C3}" type="slidenum">
              <a:rPr lang="es-ES_tradnl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31472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3662325-D1BC-4C8B-BBC0-555B73319B94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3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4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E40784-24F8-4B1B-BA4D-779F0D2C384E}" type="slidenum">
              <a:rPr lang="es-ES_tradnl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5934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E15DE9B-00C9-4777-BDBB-D23998E43BD0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6ADA42-1BAC-41E8-A3A5-12550DC5C311}" type="slidenum">
              <a:rPr lang="es-ES_tradnl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4234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ES_tradnl" noProof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5CC4884-714F-4101-8046-51F3DB714090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6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s-ES"/>
          </a:p>
        </p:txBody>
      </p:sp>
      <p:sp>
        <p:nvSpPr>
          <p:cNvPr id="7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05A6B4E-BF64-4232-BFD3-257039D7B0EA}" type="slidenum">
              <a:rPr lang="es-ES_tradnl"/>
              <a:pPr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70334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Marcador de título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/>
              <a:t>Clic para editar título</a:t>
            </a:r>
          </a:p>
        </p:txBody>
      </p:sp>
      <p:sp>
        <p:nvSpPr>
          <p:cNvPr id="1027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41E0C193-86FD-4A95-B458-6E6EC7A0A1B3}" type="datetime1">
              <a:rPr lang="es-ES_tradnl" smtClean="0"/>
              <a:pPr/>
              <a:t>09/03/2020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fld id="{1B247330-0BD4-485D-A7BE-6BA20C376532}" type="slidenum">
              <a:rPr lang="es-ES_tradnl"/>
              <a:pPr/>
              <a:t>‹Nº›</a:t>
            </a:fld>
            <a:endParaRPr lang="es-ES_trad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otexts.com/fpp2/" TargetMode="External"/><Relationship Id="rId4" Type="http://schemas.openxmlformats.org/officeDocument/2006/relationships/hyperlink" Target="http://faculty.marshall.usc.edu/gareth-james/ISL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lnkd.in/e-Pk8pf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earndatasci.com/best-machine-learning-courses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jameskle.com/" TargetMode="External"/><Relationship Id="rId5" Type="http://schemas.openxmlformats.org/officeDocument/2006/relationships/hyperlink" Target="https://www.youtube.com/watch?v=LTleIhzixLw" TargetMode="External"/><Relationship Id="rId4" Type="http://schemas.openxmlformats.org/officeDocument/2006/relationships/hyperlink" Target="https://www.analyticsvidhya.com/blog/2018/05/24-ultimate-data-science-projects-to-boost-your-knowledge-and-skill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Imagen 9" descr="portada_plasm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20200" cy="69199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15" name="Rectángulo 4"/>
          <p:cNvSpPr>
            <a:spLocks noChangeArrowheads="1"/>
          </p:cNvSpPr>
          <p:nvPr/>
        </p:nvSpPr>
        <p:spPr bwMode="auto">
          <a:xfrm>
            <a:off x="381000" y="2133600"/>
            <a:ext cx="8439472" cy="34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4000" b="1" i="1" dirty="0">
                <a:solidFill>
                  <a:schemeClr val="bg1"/>
                </a:solidFill>
                <a:latin typeface="Georgia" charset="0"/>
              </a:rPr>
              <a:t>Tema 8 – </a:t>
            </a:r>
            <a:r>
              <a:rPr lang="es-ES" sz="4000" b="1" i="1" dirty="0" err="1">
                <a:solidFill>
                  <a:schemeClr val="bg1"/>
                </a:solidFill>
                <a:latin typeface="Georgia" charset="0"/>
              </a:rPr>
              <a:t>Tips</a:t>
            </a:r>
            <a:r>
              <a:rPr lang="es-ES" sz="4000" b="1" i="1" dirty="0">
                <a:solidFill>
                  <a:schemeClr val="bg1"/>
                </a:solidFill>
                <a:latin typeface="Georgia" charset="0"/>
              </a:rPr>
              <a:t> &amp; </a:t>
            </a:r>
            <a:r>
              <a:rPr lang="es-ES" sz="4000" b="1" i="1" dirty="0" err="1">
                <a:solidFill>
                  <a:schemeClr val="bg1"/>
                </a:solidFill>
                <a:latin typeface="Georgia" charset="0"/>
              </a:rPr>
              <a:t>Tricks</a:t>
            </a:r>
            <a:endParaRPr lang="es-ES" sz="4000" b="1" i="1" dirty="0">
              <a:solidFill>
                <a:schemeClr val="bg1"/>
              </a:solidFill>
              <a:latin typeface="Georgia" charset="0"/>
            </a:endParaRPr>
          </a:p>
          <a:p>
            <a:endParaRPr lang="es-ES" sz="4800" b="1" i="1" dirty="0">
              <a:solidFill>
                <a:schemeClr val="bg1"/>
              </a:solidFill>
              <a:latin typeface="Georgia" charset="0"/>
            </a:endParaRPr>
          </a:p>
          <a:p>
            <a:endParaRPr lang="es-ES" sz="4000" i="1" dirty="0">
              <a:solidFill>
                <a:srgbClr val="7F7F7F"/>
              </a:solidFill>
              <a:latin typeface="Georgia" charset="0"/>
            </a:endParaRPr>
          </a:p>
          <a:p>
            <a:r>
              <a:rPr lang="es-ES" sz="3200" b="1" i="1" dirty="0">
                <a:solidFill>
                  <a:srgbClr val="FFFFFF"/>
                </a:solidFill>
                <a:latin typeface="Georgia" charset="0"/>
              </a:rPr>
              <a:t>Máster en Big Data</a:t>
            </a:r>
          </a:p>
          <a:p>
            <a:r>
              <a:rPr lang="es-ES" sz="3200" i="1" dirty="0">
                <a:solidFill>
                  <a:srgbClr val="FFFFFF"/>
                </a:solidFill>
                <a:latin typeface="Georgia" charset="0"/>
              </a:rPr>
              <a:t>Data </a:t>
            </a:r>
            <a:r>
              <a:rPr lang="es-ES" sz="3200" i="1" dirty="0" err="1">
                <a:solidFill>
                  <a:srgbClr val="FFFFFF"/>
                </a:solidFill>
                <a:latin typeface="Georgia" charset="0"/>
              </a:rPr>
              <a:t>Science</a:t>
            </a:r>
            <a:r>
              <a:rPr lang="es-ES" sz="3200" i="1" dirty="0">
                <a:solidFill>
                  <a:srgbClr val="FFFFFF"/>
                </a:solidFill>
                <a:latin typeface="Georgia" charset="0"/>
              </a:rPr>
              <a:t> &amp; </a:t>
            </a:r>
            <a:r>
              <a:rPr lang="es-ES" sz="3200" i="1" dirty="0" err="1">
                <a:solidFill>
                  <a:srgbClr val="FFFFFF"/>
                </a:solidFill>
                <a:latin typeface="Georgia" charset="0"/>
              </a:rPr>
              <a:t>Advanced</a:t>
            </a:r>
            <a:r>
              <a:rPr lang="es-ES" sz="3200" i="1" dirty="0">
                <a:solidFill>
                  <a:srgbClr val="FFFFFF"/>
                </a:solidFill>
                <a:latin typeface="Georgia" charset="0"/>
              </a:rPr>
              <a:t> </a:t>
            </a:r>
            <a:r>
              <a:rPr lang="es-ES" sz="3200" i="1" dirty="0" err="1">
                <a:solidFill>
                  <a:srgbClr val="FFFFFF"/>
                </a:solidFill>
                <a:latin typeface="Georgia" charset="0"/>
              </a:rPr>
              <a:t>Analytics</a:t>
            </a:r>
            <a:endParaRPr lang="es-ES" sz="3200" i="1" dirty="0">
              <a:solidFill>
                <a:srgbClr val="FFFFFF"/>
              </a:solidFill>
              <a:latin typeface="Georgia" charset="0"/>
            </a:endParaRPr>
          </a:p>
          <a:p>
            <a:r>
              <a:rPr lang="es-ES" sz="2800" i="1" dirty="0">
                <a:solidFill>
                  <a:srgbClr val="FFFFFF"/>
                </a:solidFill>
                <a:latin typeface="Georgia" charset="0"/>
              </a:rPr>
              <a:t>Montse Llos i Bombardó</a:t>
            </a:r>
            <a:endParaRPr lang="es-ES" sz="2400" i="1" dirty="0">
              <a:solidFill>
                <a:srgbClr val="FFFFFF"/>
              </a:solidFill>
              <a:latin typeface="Georgia" charset="0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1FEB52AC-C018-4E24-A879-6E7BF2531712}"/>
              </a:ext>
            </a:extLst>
          </p:cNvPr>
          <p:cNvCxnSpPr/>
          <p:nvPr/>
        </p:nvCxnSpPr>
        <p:spPr>
          <a:xfrm>
            <a:off x="179512" y="3440151"/>
            <a:ext cx="8784976" cy="0"/>
          </a:xfrm>
          <a:prstGeom prst="line">
            <a:avLst/>
          </a:prstGeom>
          <a:ln w="3175">
            <a:gradFill>
              <a:gsLst>
                <a:gs pos="2600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60390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244273" y="764704"/>
            <a:ext cx="8712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200" dirty="0">
              <a:latin typeface="Georgia" pitchFamily="18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755576" y="764704"/>
            <a:ext cx="7776864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endParaRPr lang="es-ES" sz="1600" dirty="0">
              <a:latin typeface="Georgia" pitchFamily="18" charset="0"/>
            </a:endParaRPr>
          </a:p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r>
              <a:rPr lang="es-ES" sz="1600" dirty="0">
                <a:latin typeface="Georgia" pitchFamily="18" charset="0"/>
              </a:rPr>
              <a:t>	</a:t>
            </a:r>
          </a:p>
          <a:p>
            <a:r>
              <a:rPr lang="es-ES" sz="1600" dirty="0">
                <a:latin typeface="Georgia" pitchFamily="18" charset="0"/>
              </a:rPr>
              <a:t> </a:t>
            </a:r>
          </a:p>
          <a:p>
            <a:endParaRPr lang="es-ES" sz="1600" dirty="0">
              <a:latin typeface="Georgia" pitchFamily="18" charset="0"/>
            </a:endParaRPr>
          </a:p>
          <a:p>
            <a:endParaRPr lang="es-ES" sz="1600" dirty="0">
              <a:latin typeface="Georgia" pitchFamily="18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4067944" y="163514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i="1" dirty="0">
                <a:solidFill>
                  <a:schemeClr val="bg1"/>
                </a:solidFill>
                <a:latin typeface="Georgia" pitchFamily="18" charset="0"/>
              </a:rPr>
              <a:t>Data </a:t>
            </a:r>
            <a:r>
              <a:rPr lang="es-ES" b="1" i="1" dirty="0" err="1">
                <a:solidFill>
                  <a:schemeClr val="bg1"/>
                </a:solidFill>
                <a:latin typeface="Georgia" pitchFamily="18" charset="0"/>
              </a:rPr>
              <a:t>Science</a:t>
            </a:r>
            <a:endParaRPr lang="es-ES" b="1" i="1" dirty="0">
              <a:solidFill>
                <a:schemeClr val="bg1"/>
              </a:solidFill>
              <a:latin typeface="Georgia" pitchFamily="18" charset="0"/>
            </a:endParaRPr>
          </a:p>
        </p:txBody>
      </p:sp>
      <p:pic>
        <p:nvPicPr>
          <p:cNvPr id="1026" name="Picture 2" descr="C:\Users\ujrf3a\Documents\03. DISSENYS\EAE Imatge\franja_1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1052736"/>
            <a:ext cx="889277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4"/>
          <p:cNvSpPr>
            <a:spLocks noChangeArrowheads="1"/>
          </p:cNvSpPr>
          <p:nvPr/>
        </p:nvSpPr>
        <p:spPr bwMode="auto">
          <a:xfrm>
            <a:off x="323776" y="1177588"/>
            <a:ext cx="84966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3</a:t>
            </a:r>
            <a:r>
              <a:rPr lang="es-ES" sz="2800" b="1" i="1">
                <a:solidFill>
                  <a:schemeClr val="bg1"/>
                </a:solidFill>
                <a:latin typeface="Georgia" charset="0"/>
              </a:rPr>
              <a:t>.- Dónde </a:t>
            </a:r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aprender más</a:t>
            </a:r>
          </a:p>
        </p:txBody>
      </p:sp>
      <p:sp>
        <p:nvSpPr>
          <p:cNvPr id="10" name="5 Rectángulo">
            <a:extLst>
              <a:ext uri="{FF2B5EF4-FFF2-40B4-BE49-F238E27FC236}">
                <a16:creationId xmlns:a16="http://schemas.microsoft.com/office/drawing/2014/main" id="{3C314128-1693-422D-8018-CA61F3CB3192}"/>
              </a:ext>
            </a:extLst>
          </p:cNvPr>
          <p:cNvSpPr/>
          <p:nvPr/>
        </p:nvSpPr>
        <p:spPr>
          <a:xfrm>
            <a:off x="477888" y="1972572"/>
            <a:ext cx="8342584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Libros gratuitos</a:t>
            </a:r>
          </a:p>
          <a:p>
            <a:endParaRPr lang="es-ES" sz="2000" b="1" i="1" dirty="0">
              <a:solidFill>
                <a:srgbClr val="C00000"/>
              </a:solidFill>
              <a:latin typeface="Georgia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An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Statistical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applications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in R. </a:t>
            </a:r>
            <a:r>
              <a:rPr lang="es-ES" i="1" dirty="0">
                <a:latin typeface="Arial" panose="020B0604020202020204" pitchFamily="34" charset="0"/>
                <a:cs typeface="Arial" panose="020B0604020202020204" pitchFamily="34" charset="0"/>
              </a:rPr>
              <a:t>Gareth James and </a:t>
            </a:r>
            <a:r>
              <a:rPr lang="es-ES" i="1" dirty="0" err="1">
                <a:latin typeface="Arial" panose="020B0604020202020204" pitchFamily="34" charset="0"/>
                <a:cs typeface="Arial" panose="020B0604020202020204" pitchFamily="34" charset="0"/>
              </a:rPr>
              <a:t>others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ES" dirty="0">
                <a:hlinkClick r:id="rId4"/>
              </a:rPr>
              <a:t>http://faculty.marshall.usc.edu/gareth-james/ISL/</a:t>
            </a:r>
            <a:endParaRPr lang="es-ES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>
                <a:latin typeface="Arial" panose="020B0604020202020204" pitchFamily="34" charset="0"/>
                <a:cs typeface="Arial" panose="020B0604020202020204" pitchFamily="34" charset="0"/>
              </a:rPr>
              <a:t>Forecasting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Principles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Practice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i="1" dirty="0">
                <a:latin typeface="Arial" panose="020B0604020202020204" pitchFamily="34" charset="0"/>
                <a:cs typeface="Arial" panose="020B0604020202020204" pitchFamily="34" charset="0"/>
              </a:rPr>
              <a:t>Rob J </a:t>
            </a:r>
            <a:r>
              <a:rPr lang="es-ES" i="1" dirty="0" err="1">
                <a:latin typeface="Arial" panose="020B0604020202020204" pitchFamily="34" charset="0"/>
                <a:cs typeface="Arial" panose="020B0604020202020204" pitchFamily="34" charset="0"/>
              </a:rPr>
              <a:t>Hyndman</a:t>
            </a:r>
            <a:r>
              <a:rPr lang="es-ES" i="1" dirty="0">
                <a:latin typeface="Arial" panose="020B0604020202020204" pitchFamily="34" charset="0"/>
                <a:cs typeface="Arial" panose="020B0604020202020204" pitchFamily="34" charset="0"/>
              </a:rPr>
              <a:t> and George </a:t>
            </a:r>
            <a:r>
              <a:rPr lang="es-ES" i="1" dirty="0" err="1"/>
              <a:t>Athanasopoulos</a:t>
            </a:r>
            <a:r>
              <a:rPr lang="es-ES" dirty="0"/>
              <a:t>: </a:t>
            </a:r>
            <a:r>
              <a:rPr lang="es-ES" dirty="0">
                <a:hlinkClick r:id="rId5"/>
              </a:rPr>
              <a:t>https://otexts.com/fpp2/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8479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244273" y="764704"/>
            <a:ext cx="8712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200" dirty="0">
              <a:latin typeface="Georgia" pitchFamily="18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755576" y="764704"/>
            <a:ext cx="7776864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endParaRPr lang="es-ES" sz="1600" dirty="0">
              <a:latin typeface="Georgia" pitchFamily="18" charset="0"/>
            </a:endParaRPr>
          </a:p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r>
              <a:rPr lang="es-ES" sz="1600" dirty="0">
                <a:latin typeface="Georgia" pitchFamily="18" charset="0"/>
              </a:rPr>
              <a:t>	</a:t>
            </a:r>
          </a:p>
          <a:p>
            <a:r>
              <a:rPr lang="es-ES" sz="1600" dirty="0">
                <a:latin typeface="Georgia" pitchFamily="18" charset="0"/>
              </a:rPr>
              <a:t> </a:t>
            </a:r>
          </a:p>
          <a:p>
            <a:endParaRPr lang="es-ES" sz="1600" dirty="0">
              <a:latin typeface="Georgia" pitchFamily="18" charset="0"/>
            </a:endParaRPr>
          </a:p>
          <a:p>
            <a:endParaRPr lang="es-ES" sz="1600" dirty="0">
              <a:latin typeface="Georgia" pitchFamily="18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4067944" y="163514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i="1" dirty="0">
                <a:solidFill>
                  <a:schemeClr val="bg1"/>
                </a:solidFill>
                <a:latin typeface="Georgia" pitchFamily="18" charset="0"/>
              </a:rPr>
              <a:t>Data </a:t>
            </a:r>
            <a:r>
              <a:rPr lang="es-ES" b="1" i="1" dirty="0" err="1">
                <a:solidFill>
                  <a:schemeClr val="bg1"/>
                </a:solidFill>
                <a:latin typeface="Georgia" pitchFamily="18" charset="0"/>
              </a:rPr>
              <a:t>Science</a:t>
            </a:r>
            <a:endParaRPr lang="es-ES" b="1" i="1" dirty="0">
              <a:solidFill>
                <a:schemeClr val="bg1"/>
              </a:solidFill>
              <a:latin typeface="Georgia" pitchFamily="18" charset="0"/>
            </a:endParaRPr>
          </a:p>
        </p:txBody>
      </p:sp>
      <p:pic>
        <p:nvPicPr>
          <p:cNvPr id="1026" name="Picture 2" descr="C:\Users\ujrf3a\Documents\03. DISSENYS\EAE Imatge\franja_1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1052736"/>
            <a:ext cx="889277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4"/>
          <p:cNvSpPr>
            <a:spLocks noChangeArrowheads="1"/>
          </p:cNvSpPr>
          <p:nvPr/>
        </p:nvSpPr>
        <p:spPr bwMode="auto">
          <a:xfrm>
            <a:off x="323776" y="1177588"/>
            <a:ext cx="84966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4.- Sé tu mismo</a:t>
            </a:r>
          </a:p>
        </p:txBody>
      </p:sp>
      <p:sp>
        <p:nvSpPr>
          <p:cNvPr id="10" name="5 Rectángulo">
            <a:extLst>
              <a:ext uri="{FF2B5EF4-FFF2-40B4-BE49-F238E27FC236}">
                <a16:creationId xmlns:a16="http://schemas.microsoft.com/office/drawing/2014/main" id="{3C314128-1693-422D-8018-CA61F3CB3192}"/>
              </a:ext>
            </a:extLst>
          </p:cNvPr>
          <p:cNvSpPr/>
          <p:nvPr/>
        </p:nvSpPr>
        <p:spPr>
          <a:xfrm>
            <a:off x="477888" y="1972572"/>
            <a:ext cx="834258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Consejos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Aprende en el contexto de solución de problemas de negocio concretos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Busca proyectos, equipos, empresas que su punto crítico esté alineado con el tuyo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R/Python/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RapidMiner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/Azure/H20…?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Focalízate en cómo solucionar el problema, escucha, entiende el negocio. Qué herramienta usar vendrá después</a:t>
            </a:r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Aprende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Sé curioso, mantente al día,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aprendre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tu mismo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Intégrate con tu equipo, necesitas aprender de ellos para ganar el equipo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Documenta lo que aprendes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Y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comparte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lo que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aprendes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=&gt; Teach!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070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244273" y="764704"/>
            <a:ext cx="8712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200" dirty="0">
              <a:latin typeface="Georgia" pitchFamily="18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755576" y="764704"/>
            <a:ext cx="7776864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endParaRPr lang="es-ES" sz="1600" dirty="0">
              <a:latin typeface="Georgia" pitchFamily="18" charset="0"/>
            </a:endParaRPr>
          </a:p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r>
              <a:rPr lang="es-ES" sz="1600" dirty="0">
                <a:latin typeface="Georgia" pitchFamily="18" charset="0"/>
              </a:rPr>
              <a:t>	</a:t>
            </a:r>
          </a:p>
          <a:p>
            <a:r>
              <a:rPr lang="es-ES" sz="1600" dirty="0">
                <a:latin typeface="Georgia" pitchFamily="18" charset="0"/>
              </a:rPr>
              <a:t> </a:t>
            </a:r>
          </a:p>
          <a:p>
            <a:endParaRPr lang="es-ES" sz="1600" dirty="0">
              <a:latin typeface="Georgia" pitchFamily="18" charset="0"/>
            </a:endParaRPr>
          </a:p>
          <a:p>
            <a:endParaRPr lang="es-ES" sz="1600" dirty="0">
              <a:latin typeface="Georgia" pitchFamily="18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4067944" y="163514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i="1" dirty="0">
                <a:solidFill>
                  <a:schemeClr val="bg1"/>
                </a:solidFill>
                <a:latin typeface="Georgia" pitchFamily="18" charset="0"/>
              </a:rPr>
              <a:t>Data </a:t>
            </a:r>
            <a:r>
              <a:rPr lang="es-ES" b="1" i="1" dirty="0" err="1">
                <a:solidFill>
                  <a:schemeClr val="bg1"/>
                </a:solidFill>
                <a:latin typeface="Georgia" pitchFamily="18" charset="0"/>
              </a:rPr>
              <a:t>Science</a:t>
            </a:r>
            <a:endParaRPr lang="es-ES" b="1" i="1" dirty="0">
              <a:solidFill>
                <a:schemeClr val="bg1"/>
              </a:solidFill>
              <a:latin typeface="Georgia" pitchFamily="18" charset="0"/>
            </a:endParaRPr>
          </a:p>
        </p:txBody>
      </p:sp>
      <p:pic>
        <p:nvPicPr>
          <p:cNvPr id="1026" name="Picture 2" descr="C:\Users\ujrf3a\Documents\03. DISSENYS\EAE Imatge\franja_1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1052736"/>
            <a:ext cx="889277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4"/>
          <p:cNvSpPr>
            <a:spLocks noChangeArrowheads="1"/>
          </p:cNvSpPr>
          <p:nvPr/>
        </p:nvSpPr>
        <p:spPr bwMode="auto">
          <a:xfrm>
            <a:off x="323776" y="1177588"/>
            <a:ext cx="84966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4.- Sé tu mismo</a:t>
            </a:r>
          </a:p>
        </p:txBody>
      </p:sp>
      <p:sp>
        <p:nvSpPr>
          <p:cNvPr id="10" name="5 Rectángulo">
            <a:extLst>
              <a:ext uri="{FF2B5EF4-FFF2-40B4-BE49-F238E27FC236}">
                <a16:creationId xmlns:a16="http://schemas.microsoft.com/office/drawing/2014/main" id="{3C314128-1693-422D-8018-CA61F3CB3192}"/>
              </a:ext>
            </a:extLst>
          </p:cNvPr>
          <p:cNvSpPr/>
          <p:nvPr/>
        </p:nvSpPr>
        <p:spPr>
          <a:xfrm>
            <a:off x="477888" y="1972572"/>
            <a:ext cx="834258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Consejos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4AC068D-74E1-4FCF-B361-7A1CECB58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116" y="2337143"/>
            <a:ext cx="6193768" cy="386054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9CADC63-31DC-4486-9EA6-37BFCBA128E6}"/>
              </a:ext>
            </a:extLst>
          </p:cNvPr>
          <p:cNvSpPr txBox="1"/>
          <p:nvPr/>
        </p:nvSpPr>
        <p:spPr>
          <a:xfrm>
            <a:off x="5141260" y="5939407"/>
            <a:ext cx="36792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s-ES" sz="1400" i="1" dirty="0">
                <a:latin typeface="Georgia" pitchFamily="18" charset="0"/>
              </a:rPr>
              <a:t>Richard </a:t>
            </a:r>
            <a:r>
              <a:rPr lang="es-ES" sz="1400" i="1" dirty="0" err="1">
                <a:latin typeface="Georgia" pitchFamily="18" charset="0"/>
              </a:rPr>
              <a:t>Hamming</a:t>
            </a:r>
            <a:r>
              <a:rPr lang="es-ES" sz="1400" i="1" dirty="0">
                <a:latin typeface="Georgia" pitchFamily="18" charset="0"/>
              </a:rPr>
              <a:t>, </a:t>
            </a:r>
            <a:r>
              <a:rPr lang="es-ES" sz="1400" i="1" dirty="0" err="1">
                <a:latin typeface="Georgia" pitchFamily="18" charset="0"/>
              </a:rPr>
              <a:t>You</a:t>
            </a:r>
            <a:r>
              <a:rPr lang="es-ES" sz="1400" i="1" dirty="0">
                <a:latin typeface="Georgia" pitchFamily="18" charset="0"/>
              </a:rPr>
              <a:t> and </a:t>
            </a:r>
            <a:r>
              <a:rPr lang="es-ES" sz="1400" i="1" dirty="0" err="1">
                <a:latin typeface="Georgia" pitchFamily="18" charset="0"/>
              </a:rPr>
              <a:t>Your</a:t>
            </a:r>
            <a:r>
              <a:rPr lang="es-ES" sz="1400" i="1" dirty="0">
                <a:latin typeface="Georgia" pitchFamily="18" charset="0"/>
              </a:rPr>
              <a:t> </a:t>
            </a:r>
            <a:r>
              <a:rPr lang="es-ES" sz="1400" i="1" dirty="0" err="1">
                <a:latin typeface="Georgia" pitchFamily="18" charset="0"/>
              </a:rPr>
              <a:t>Research</a:t>
            </a:r>
            <a:endParaRPr lang="es-ES" sz="1400" i="1" dirty="0">
              <a:latin typeface="Georg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247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Imagen 9" descr="portada_plasm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20200" cy="69199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315" name="Rectángulo 4"/>
          <p:cNvSpPr>
            <a:spLocks noChangeArrowheads="1"/>
          </p:cNvSpPr>
          <p:nvPr/>
        </p:nvSpPr>
        <p:spPr bwMode="auto">
          <a:xfrm>
            <a:off x="381000" y="2133600"/>
            <a:ext cx="8439472" cy="347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4000" b="1" i="1" dirty="0">
                <a:solidFill>
                  <a:schemeClr val="bg1"/>
                </a:solidFill>
                <a:latin typeface="Georgia" charset="0"/>
              </a:rPr>
              <a:t>Muchas gracias!</a:t>
            </a:r>
          </a:p>
          <a:p>
            <a:endParaRPr lang="es-ES" sz="4800" b="1" i="1" dirty="0">
              <a:solidFill>
                <a:schemeClr val="bg1"/>
              </a:solidFill>
              <a:latin typeface="Georgia" charset="0"/>
            </a:endParaRPr>
          </a:p>
          <a:p>
            <a:endParaRPr lang="es-ES" sz="4000" i="1" dirty="0">
              <a:solidFill>
                <a:srgbClr val="7F7F7F"/>
              </a:solidFill>
              <a:latin typeface="Georgia" charset="0"/>
            </a:endParaRPr>
          </a:p>
          <a:p>
            <a:r>
              <a:rPr lang="es-ES" sz="3200" b="1" i="1" dirty="0">
                <a:solidFill>
                  <a:srgbClr val="FFFFFF"/>
                </a:solidFill>
                <a:latin typeface="Georgia" charset="0"/>
              </a:rPr>
              <a:t>Máster en Big Data</a:t>
            </a:r>
          </a:p>
          <a:p>
            <a:r>
              <a:rPr lang="es-ES" sz="3200" i="1" dirty="0">
                <a:solidFill>
                  <a:srgbClr val="FFFFFF"/>
                </a:solidFill>
                <a:latin typeface="Georgia" charset="0"/>
              </a:rPr>
              <a:t>Data </a:t>
            </a:r>
            <a:r>
              <a:rPr lang="es-ES" sz="3200" i="1" dirty="0" err="1">
                <a:solidFill>
                  <a:srgbClr val="FFFFFF"/>
                </a:solidFill>
                <a:latin typeface="Georgia" charset="0"/>
              </a:rPr>
              <a:t>Science</a:t>
            </a:r>
            <a:r>
              <a:rPr lang="es-ES" sz="3200" i="1" dirty="0">
                <a:solidFill>
                  <a:srgbClr val="FFFFFF"/>
                </a:solidFill>
                <a:latin typeface="Georgia" charset="0"/>
              </a:rPr>
              <a:t> &amp; </a:t>
            </a:r>
            <a:r>
              <a:rPr lang="es-ES" sz="3200" i="1" dirty="0" err="1">
                <a:solidFill>
                  <a:srgbClr val="FFFFFF"/>
                </a:solidFill>
                <a:latin typeface="Georgia" charset="0"/>
              </a:rPr>
              <a:t>Advanced</a:t>
            </a:r>
            <a:r>
              <a:rPr lang="es-ES" sz="3200" i="1" dirty="0">
                <a:solidFill>
                  <a:srgbClr val="FFFFFF"/>
                </a:solidFill>
                <a:latin typeface="Georgia" charset="0"/>
              </a:rPr>
              <a:t> </a:t>
            </a:r>
            <a:r>
              <a:rPr lang="es-ES" sz="3200" i="1" dirty="0" err="1">
                <a:solidFill>
                  <a:srgbClr val="FFFFFF"/>
                </a:solidFill>
                <a:latin typeface="Georgia" charset="0"/>
              </a:rPr>
              <a:t>Analytics</a:t>
            </a:r>
            <a:endParaRPr lang="es-ES" sz="3200" i="1" dirty="0">
              <a:solidFill>
                <a:srgbClr val="FFFFFF"/>
              </a:solidFill>
              <a:latin typeface="Georgia" charset="0"/>
            </a:endParaRPr>
          </a:p>
          <a:p>
            <a:r>
              <a:rPr lang="es-ES" sz="2800" i="1" dirty="0">
                <a:solidFill>
                  <a:srgbClr val="FFFFFF"/>
                </a:solidFill>
                <a:latin typeface="Georgia" charset="0"/>
              </a:rPr>
              <a:t>Montse Llos i Bombardó</a:t>
            </a:r>
            <a:endParaRPr lang="es-ES" sz="2400" i="1" dirty="0">
              <a:solidFill>
                <a:srgbClr val="FFFFFF"/>
              </a:solidFill>
              <a:latin typeface="Georgia" charset="0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1FEB52AC-C018-4E24-A879-6E7BF2531712}"/>
              </a:ext>
            </a:extLst>
          </p:cNvPr>
          <p:cNvCxnSpPr/>
          <p:nvPr/>
        </p:nvCxnSpPr>
        <p:spPr>
          <a:xfrm>
            <a:off x="179512" y="3440151"/>
            <a:ext cx="8784976" cy="0"/>
          </a:xfrm>
          <a:prstGeom prst="line">
            <a:avLst/>
          </a:prstGeom>
          <a:ln w="3175">
            <a:gradFill>
              <a:gsLst>
                <a:gs pos="2600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727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244273" y="764704"/>
            <a:ext cx="8712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200" dirty="0">
              <a:latin typeface="Georgia" pitchFamily="18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755576" y="764704"/>
            <a:ext cx="7776864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endParaRPr lang="es-ES" sz="1600" dirty="0">
              <a:latin typeface="Georgia" pitchFamily="18" charset="0"/>
            </a:endParaRPr>
          </a:p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r>
              <a:rPr lang="es-ES" sz="1600" dirty="0">
                <a:latin typeface="Georgia" pitchFamily="18" charset="0"/>
              </a:rPr>
              <a:t>	</a:t>
            </a:r>
          </a:p>
          <a:p>
            <a:r>
              <a:rPr lang="es-ES" sz="1600" dirty="0">
                <a:latin typeface="Georgia" pitchFamily="18" charset="0"/>
              </a:rPr>
              <a:t> </a:t>
            </a:r>
          </a:p>
          <a:p>
            <a:endParaRPr lang="es-ES" sz="1600" dirty="0">
              <a:latin typeface="Georgia" pitchFamily="18" charset="0"/>
            </a:endParaRPr>
          </a:p>
          <a:p>
            <a:endParaRPr lang="es-ES" sz="1600" dirty="0">
              <a:latin typeface="Georgia" pitchFamily="18" charset="0"/>
            </a:endParaRPr>
          </a:p>
        </p:txBody>
      </p:sp>
      <p:pic>
        <p:nvPicPr>
          <p:cNvPr id="1026" name="Picture 2" descr="C:\Users\ujrf3a\Documents\03. DISSENYS\EAE Imatge\franja_1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1052736"/>
            <a:ext cx="889277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4"/>
          <p:cNvSpPr>
            <a:spLocks noChangeArrowheads="1"/>
          </p:cNvSpPr>
          <p:nvPr/>
        </p:nvSpPr>
        <p:spPr bwMode="auto">
          <a:xfrm>
            <a:off x="323776" y="1177588"/>
            <a:ext cx="84966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0.- Recordatorio</a:t>
            </a:r>
          </a:p>
        </p:txBody>
      </p:sp>
      <p:sp>
        <p:nvSpPr>
          <p:cNvPr id="6" name="5 Rectángulo"/>
          <p:cNvSpPr/>
          <p:nvPr/>
        </p:nvSpPr>
        <p:spPr>
          <a:xfrm>
            <a:off x="467544" y="1916832"/>
            <a:ext cx="813690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Algoritmos supervisados de Clasificación</a:t>
            </a:r>
          </a:p>
          <a:p>
            <a:endParaRPr lang="es-ES" sz="2000" dirty="0">
              <a:latin typeface="Georgia" pitchFamily="18" charset="0"/>
            </a:endParaRPr>
          </a:p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Metodología de trabajo</a:t>
            </a:r>
          </a:p>
          <a:p>
            <a:endParaRPr lang="es-ES" sz="2000" dirty="0">
              <a:latin typeface="Georgia" pitchFamily="18" charset="0"/>
            </a:endParaRPr>
          </a:p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Algoritmos supervisados de Regresión</a:t>
            </a:r>
          </a:p>
          <a:p>
            <a:endParaRPr lang="es-ES" sz="2000" b="1" i="1" dirty="0">
              <a:solidFill>
                <a:srgbClr val="C00000"/>
              </a:solidFill>
              <a:latin typeface="Georgia" pitchFamily="18" charset="0"/>
            </a:endParaRPr>
          </a:p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Algoritmos no supervisados</a:t>
            </a:r>
          </a:p>
          <a:p>
            <a:endParaRPr lang="es-ES" sz="2000" b="1" i="1" dirty="0">
              <a:solidFill>
                <a:srgbClr val="C00000"/>
              </a:solidFill>
              <a:latin typeface="Georgia" pitchFamily="18" charset="0"/>
            </a:endParaRPr>
          </a:p>
          <a:p>
            <a:r>
              <a:rPr lang="es-ES" sz="2000" b="1" i="1" dirty="0" err="1">
                <a:solidFill>
                  <a:srgbClr val="C00000"/>
                </a:solidFill>
                <a:latin typeface="Georgia" pitchFamily="18" charset="0"/>
              </a:rPr>
              <a:t>Reinforcement</a:t>
            </a:r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 </a:t>
            </a:r>
            <a:r>
              <a:rPr lang="es-ES" sz="2000" b="1" i="1" dirty="0" err="1">
                <a:solidFill>
                  <a:srgbClr val="C00000"/>
                </a:solidFill>
                <a:latin typeface="Georgia" pitchFamily="18" charset="0"/>
              </a:rPr>
              <a:t>Learning</a:t>
            </a:r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, Deep </a:t>
            </a:r>
            <a:r>
              <a:rPr lang="es-ES" sz="2000" b="1" i="1" dirty="0" err="1">
                <a:solidFill>
                  <a:srgbClr val="C00000"/>
                </a:solidFill>
                <a:latin typeface="Georgia" pitchFamily="18" charset="0"/>
              </a:rPr>
              <a:t>Learning</a:t>
            </a:r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 y NLP</a:t>
            </a:r>
          </a:p>
          <a:p>
            <a:endParaRPr lang="es-ES" sz="2000" b="1" i="1" dirty="0">
              <a:solidFill>
                <a:srgbClr val="C00000"/>
              </a:solidFill>
              <a:latin typeface="Georgia" pitchFamily="18" charset="0"/>
            </a:endParaRPr>
          </a:p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Series temporales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87280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C:\Users\ujrf3a\Documents\03. DISSENYS\EAE Imatge\franja_1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1052736"/>
            <a:ext cx="889277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4"/>
          <p:cNvSpPr>
            <a:spLocks noChangeArrowheads="1"/>
          </p:cNvSpPr>
          <p:nvPr/>
        </p:nvSpPr>
        <p:spPr bwMode="auto">
          <a:xfrm>
            <a:off x="323776" y="1177588"/>
            <a:ext cx="84966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1.- Perfil Data </a:t>
            </a:r>
            <a:r>
              <a:rPr lang="es-ES" sz="2800" b="1" i="1" dirty="0" err="1">
                <a:solidFill>
                  <a:schemeClr val="bg1"/>
                </a:solidFill>
                <a:latin typeface="Georgia" charset="0"/>
              </a:rPr>
              <a:t>Scientist</a:t>
            </a:r>
            <a:endParaRPr lang="es-ES" sz="2800" b="1" i="1" dirty="0">
              <a:solidFill>
                <a:schemeClr val="bg1"/>
              </a:solidFill>
              <a:latin typeface="Georgia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2134073"/>
            <a:ext cx="2047875" cy="4105275"/>
          </a:xfrm>
          <a:prstGeom prst="rect">
            <a:avLst/>
          </a:prstGeom>
        </p:spPr>
      </p:pic>
      <p:sp>
        <p:nvSpPr>
          <p:cNvPr id="8" name="5 Rectángulo"/>
          <p:cNvSpPr/>
          <p:nvPr/>
        </p:nvSpPr>
        <p:spPr>
          <a:xfrm>
            <a:off x="2843808" y="2478550"/>
            <a:ext cx="597666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Graduad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@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Estadísticas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Matemáticas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Solucionador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@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problemas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creatividad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perspectiva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negocio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Matemáticas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pero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también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capacidades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ingeniería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programación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Curios@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Business leader</a:t>
            </a:r>
          </a:p>
        </p:txBody>
      </p:sp>
      <p:sp>
        <p:nvSpPr>
          <p:cNvPr id="5" name="Rectángulo 4"/>
          <p:cNvSpPr/>
          <p:nvPr/>
        </p:nvSpPr>
        <p:spPr>
          <a:xfrm>
            <a:off x="323776" y="6239348"/>
            <a:ext cx="66244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b="1" dirty="0">
                <a:solidFill>
                  <a:schemeClr val="bg1"/>
                </a:solidFill>
                <a:latin typeface="Source Serif Pro"/>
                <a:hlinkClick r:id="rId5"/>
              </a:rPr>
              <a:t>Hilary Mason</a:t>
            </a:r>
            <a:r>
              <a:rPr lang="es-ES" b="1" dirty="0">
                <a:solidFill>
                  <a:schemeClr val="bg1"/>
                </a:solidFill>
                <a:latin typeface="Source Serif Pro"/>
              </a:rPr>
              <a:t>, “Si quieres construir algo exitoso con Machine </a:t>
            </a:r>
            <a:r>
              <a:rPr lang="es-ES" b="1" dirty="0" err="1">
                <a:solidFill>
                  <a:schemeClr val="bg1"/>
                </a:solidFill>
                <a:latin typeface="Source Serif Pro"/>
              </a:rPr>
              <a:t>Learning</a:t>
            </a:r>
            <a:r>
              <a:rPr lang="es-ES" b="1" dirty="0">
                <a:solidFill>
                  <a:schemeClr val="bg1"/>
                </a:solidFill>
                <a:latin typeface="Source Serif Pro"/>
              </a:rPr>
              <a:t>, el trabajo técnico no es la parte difícil”</a:t>
            </a:r>
            <a:endParaRPr lang="es-E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9369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5 Rectángulo">
            <a:extLst>
              <a:ext uri="{FF2B5EF4-FFF2-40B4-BE49-F238E27FC236}">
                <a16:creationId xmlns:a16="http://schemas.microsoft.com/office/drawing/2014/main" id="{9E16A86B-E651-4613-9623-9CAD40EA5164}"/>
              </a:ext>
            </a:extLst>
          </p:cNvPr>
          <p:cNvSpPr/>
          <p:nvPr/>
        </p:nvSpPr>
        <p:spPr>
          <a:xfrm>
            <a:off x="477888" y="1972572"/>
            <a:ext cx="8342584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Mejor trabajo pero…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/>
              <a:t>Es uno de los puestos de trabajo con más movimiento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Expertos en Machine </a:t>
            </a:r>
            <a:r>
              <a:rPr lang="es-ES" dirty="0" err="1"/>
              <a:t>Learning</a:t>
            </a:r>
            <a:r>
              <a:rPr lang="es-ES" dirty="0"/>
              <a:t>: 14.3%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Data </a:t>
            </a:r>
            <a:r>
              <a:rPr lang="es-ES" dirty="0" err="1"/>
              <a:t>Scientists</a:t>
            </a:r>
            <a:r>
              <a:rPr lang="es-ES" dirty="0"/>
              <a:t>: 13.2%</a:t>
            </a:r>
          </a:p>
          <a:p>
            <a:pPr marL="1200150" lvl="2" indent="-285750">
              <a:buFont typeface="Arial" pitchFamily="34" charset="0"/>
              <a:buChar char="•"/>
            </a:pPr>
            <a:endParaRPr lang="es-E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/>
              <a:t>Por qué?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Las expectativas acostumbran a ser muy diferentes de la realidad</a:t>
            </a:r>
          </a:p>
          <a:p>
            <a:pPr marL="1657350" lvl="3" indent="-285750">
              <a:buFont typeface="Arial" pitchFamily="34" charset="0"/>
              <a:buChar char="•"/>
            </a:pPr>
            <a:r>
              <a:rPr lang="es-ES" dirty="0"/>
              <a:t>No hay la infraestructura o mentalidades necesarias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Importante tener muy buena relación con las personas influyentes de la empresa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No poder acceder a TODOS los datos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Trabajo… de valor!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 descr="C:\Users\ujrf3a\Documents\03. DISSENYS\EAE Imatge\franja_1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1052736"/>
            <a:ext cx="889277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4"/>
          <p:cNvSpPr>
            <a:spLocks noChangeArrowheads="1"/>
          </p:cNvSpPr>
          <p:nvPr/>
        </p:nvSpPr>
        <p:spPr bwMode="auto">
          <a:xfrm>
            <a:off x="323776" y="1177588"/>
            <a:ext cx="84966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1.- Un Data </a:t>
            </a:r>
            <a:r>
              <a:rPr lang="es-ES" sz="2800" b="1" i="1" dirty="0" err="1">
                <a:solidFill>
                  <a:schemeClr val="bg1"/>
                </a:solidFill>
                <a:latin typeface="Georgia" charset="0"/>
              </a:rPr>
              <a:t>Scientist</a:t>
            </a:r>
            <a:endParaRPr lang="es-ES" sz="2800" b="1" i="1" dirty="0">
              <a:solidFill>
                <a:schemeClr val="bg1"/>
              </a:solidFill>
              <a:latin typeface="Georgia" charset="0"/>
            </a:endParaRPr>
          </a:p>
        </p:txBody>
      </p:sp>
      <p:pic>
        <p:nvPicPr>
          <p:cNvPr id="1026" name="Picture 2" descr="Resultat d'imatges de sexiest job">
            <a:extLst>
              <a:ext uri="{FF2B5EF4-FFF2-40B4-BE49-F238E27FC236}">
                <a16:creationId xmlns:a16="http://schemas.microsoft.com/office/drawing/2014/main" id="{86587139-DE95-44BB-A175-03304A499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346" y="2204864"/>
            <a:ext cx="2014119" cy="1512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0456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244273" y="764704"/>
            <a:ext cx="8712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200" dirty="0">
              <a:latin typeface="Georgia" pitchFamily="18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755576" y="764704"/>
            <a:ext cx="7776864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endParaRPr lang="es-ES" sz="1600" dirty="0">
              <a:latin typeface="Georgia" pitchFamily="18" charset="0"/>
            </a:endParaRPr>
          </a:p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r>
              <a:rPr lang="es-ES" sz="1600" dirty="0">
                <a:latin typeface="Georgia" pitchFamily="18" charset="0"/>
              </a:rPr>
              <a:t>	</a:t>
            </a:r>
          </a:p>
          <a:p>
            <a:r>
              <a:rPr lang="es-ES" sz="1600" dirty="0">
                <a:latin typeface="Georgia" pitchFamily="18" charset="0"/>
              </a:rPr>
              <a:t> </a:t>
            </a:r>
          </a:p>
          <a:p>
            <a:endParaRPr lang="es-ES" sz="1600" dirty="0">
              <a:latin typeface="Georgia" pitchFamily="18" charset="0"/>
            </a:endParaRPr>
          </a:p>
          <a:p>
            <a:endParaRPr lang="es-ES" sz="1600" dirty="0">
              <a:latin typeface="Georgia" pitchFamily="18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4067944" y="163514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i="1" dirty="0">
                <a:solidFill>
                  <a:schemeClr val="bg1"/>
                </a:solidFill>
                <a:latin typeface="Georgia" pitchFamily="18" charset="0"/>
              </a:rPr>
              <a:t>Data </a:t>
            </a:r>
            <a:r>
              <a:rPr lang="es-ES" b="1" i="1" dirty="0" err="1">
                <a:solidFill>
                  <a:schemeClr val="bg1"/>
                </a:solidFill>
                <a:latin typeface="Georgia" pitchFamily="18" charset="0"/>
              </a:rPr>
              <a:t>Science</a:t>
            </a:r>
            <a:endParaRPr lang="es-ES" b="1" i="1" dirty="0">
              <a:solidFill>
                <a:schemeClr val="bg1"/>
              </a:solidFill>
              <a:latin typeface="Georgia" pitchFamily="18" charset="0"/>
            </a:endParaRPr>
          </a:p>
        </p:txBody>
      </p:sp>
      <p:pic>
        <p:nvPicPr>
          <p:cNvPr id="1026" name="Picture 2" descr="C:\Users\ujrf3a\Documents\03. DISSENYS\EAE Imatge\franja_1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1052736"/>
            <a:ext cx="889277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4"/>
          <p:cNvSpPr>
            <a:spLocks noChangeArrowheads="1"/>
          </p:cNvSpPr>
          <p:nvPr/>
        </p:nvSpPr>
        <p:spPr bwMode="auto">
          <a:xfrm>
            <a:off x="323776" y="1177588"/>
            <a:ext cx="84966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2.- En la realidad</a:t>
            </a:r>
          </a:p>
        </p:txBody>
      </p:sp>
      <p:sp>
        <p:nvSpPr>
          <p:cNvPr id="10" name="5 Rectángulo">
            <a:extLst>
              <a:ext uri="{FF2B5EF4-FFF2-40B4-BE49-F238E27FC236}">
                <a16:creationId xmlns:a16="http://schemas.microsoft.com/office/drawing/2014/main" id="{3C314128-1693-422D-8018-CA61F3CB3192}"/>
              </a:ext>
            </a:extLst>
          </p:cNvPr>
          <p:cNvSpPr/>
          <p:nvPr/>
        </p:nvSpPr>
        <p:spPr>
          <a:xfrm>
            <a:off x="477888" y="1972572"/>
            <a:ext cx="8342584" cy="70480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¿Qué sucede en la mayoría de empresas españolas?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/>
              <a:t>Hay muchas empresas grandes españolas que no tienen BI dinámico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 err="1"/>
              <a:t>Excels</a:t>
            </a:r>
            <a:endParaRPr lang="es-ES" dirty="0"/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 err="1"/>
              <a:t>Reports</a:t>
            </a:r>
            <a:r>
              <a:rPr lang="es-ES" dirty="0"/>
              <a:t> hechos a mano / cocinados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El dato no es único dentro de la empresa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Incluso algún banco!</a:t>
            </a:r>
          </a:p>
          <a:p>
            <a:pPr marL="1200150" lvl="2" indent="-285750">
              <a:buFont typeface="Arial" pitchFamily="34" charset="0"/>
              <a:buChar char="•"/>
            </a:pPr>
            <a:endParaRPr lang="es-E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/>
              <a:t>Filiales de grandes empresas multinacionales extranjeras están sin acceso a los datos reales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s-E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/>
              <a:t>Si no hay conciencia BI es todavía más impensable que tengan necesidad de uso de DS o Analíticas Avanzadas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s-E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/>
              <a:t>Excepciones: empresas de última creación basadas en e-</a:t>
            </a:r>
            <a:r>
              <a:rPr lang="es-ES" dirty="0" err="1"/>
              <a:t>commerce</a:t>
            </a:r>
            <a:endParaRPr lang="es-ES" dirty="0"/>
          </a:p>
          <a:p>
            <a:pPr marL="742950" lvl="1" indent="-285750">
              <a:buFont typeface="Arial" pitchFamily="34" charset="0"/>
              <a:buChar char="•"/>
            </a:pPr>
            <a:endParaRPr lang="es-ES" dirty="0"/>
          </a:p>
          <a:p>
            <a:pPr marL="742950" lvl="1" indent="-285750">
              <a:buFont typeface="Arial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49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244273" y="764704"/>
            <a:ext cx="8712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200" dirty="0">
              <a:latin typeface="Georgia" pitchFamily="18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755576" y="764704"/>
            <a:ext cx="7776864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endParaRPr lang="es-ES" sz="1600" dirty="0">
              <a:latin typeface="Georgia" pitchFamily="18" charset="0"/>
            </a:endParaRPr>
          </a:p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r>
              <a:rPr lang="es-ES" sz="1600" dirty="0">
                <a:latin typeface="Georgia" pitchFamily="18" charset="0"/>
              </a:rPr>
              <a:t>	</a:t>
            </a:r>
          </a:p>
          <a:p>
            <a:r>
              <a:rPr lang="es-ES" sz="1600" dirty="0">
                <a:latin typeface="Georgia" pitchFamily="18" charset="0"/>
              </a:rPr>
              <a:t> </a:t>
            </a:r>
          </a:p>
          <a:p>
            <a:endParaRPr lang="es-ES" sz="1600" dirty="0">
              <a:latin typeface="Georgia" pitchFamily="18" charset="0"/>
            </a:endParaRPr>
          </a:p>
          <a:p>
            <a:endParaRPr lang="es-ES" sz="1600" dirty="0">
              <a:latin typeface="Georgia" pitchFamily="18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4067944" y="163514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i="1" dirty="0">
                <a:solidFill>
                  <a:schemeClr val="bg1"/>
                </a:solidFill>
                <a:latin typeface="Georgia" pitchFamily="18" charset="0"/>
              </a:rPr>
              <a:t>Data </a:t>
            </a:r>
            <a:r>
              <a:rPr lang="es-ES" b="1" i="1" dirty="0" err="1">
                <a:solidFill>
                  <a:schemeClr val="bg1"/>
                </a:solidFill>
                <a:latin typeface="Georgia" pitchFamily="18" charset="0"/>
              </a:rPr>
              <a:t>Science</a:t>
            </a:r>
            <a:endParaRPr lang="es-ES" b="1" i="1" dirty="0">
              <a:solidFill>
                <a:schemeClr val="bg1"/>
              </a:solidFill>
              <a:latin typeface="Georgia" pitchFamily="18" charset="0"/>
            </a:endParaRPr>
          </a:p>
        </p:txBody>
      </p:sp>
      <p:pic>
        <p:nvPicPr>
          <p:cNvPr id="1026" name="Picture 2" descr="C:\Users\ujrf3a\Documents\03. DISSENYS\EAE Imatge\franja_1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1052736"/>
            <a:ext cx="889277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4"/>
          <p:cNvSpPr>
            <a:spLocks noChangeArrowheads="1"/>
          </p:cNvSpPr>
          <p:nvPr/>
        </p:nvSpPr>
        <p:spPr bwMode="auto">
          <a:xfrm>
            <a:off x="323776" y="1177588"/>
            <a:ext cx="84966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2.- En la realidad</a:t>
            </a:r>
          </a:p>
        </p:txBody>
      </p:sp>
      <p:sp>
        <p:nvSpPr>
          <p:cNvPr id="10" name="5 Rectángulo">
            <a:extLst>
              <a:ext uri="{FF2B5EF4-FFF2-40B4-BE49-F238E27FC236}">
                <a16:creationId xmlns:a16="http://schemas.microsoft.com/office/drawing/2014/main" id="{3C314128-1693-422D-8018-CA61F3CB3192}"/>
              </a:ext>
            </a:extLst>
          </p:cNvPr>
          <p:cNvSpPr/>
          <p:nvPr/>
        </p:nvSpPr>
        <p:spPr>
          <a:xfrm>
            <a:off x="477888" y="1972572"/>
            <a:ext cx="8342584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¿Cómo crear necesidad de Data </a:t>
            </a:r>
            <a:r>
              <a:rPr lang="es-ES" sz="2000" b="1" i="1" dirty="0" err="1">
                <a:solidFill>
                  <a:srgbClr val="C00000"/>
                </a:solidFill>
                <a:latin typeface="Georgia" pitchFamily="18" charset="0"/>
              </a:rPr>
              <a:t>Science</a:t>
            </a:r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?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/>
              <a:t>Mucha formación a empresas</a:t>
            </a:r>
          </a:p>
          <a:p>
            <a:pPr marL="742950" lvl="1" indent="-285750">
              <a:buFont typeface="Arial" pitchFamily="34" charset="0"/>
              <a:buChar char="•"/>
            </a:pPr>
            <a:endParaRPr lang="es-E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/>
              <a:t>Saben que lo necesitan porque es la tendencia pero no saben en qué ámbito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Importante conocer el negocio para ofrecer ideas de aplicabilidad de Data </a:t>
            </a:r>
            <a:r>
              <a:rPr lang="es-ES" dirty="0" err="1"/>
              <a:t>Science</a:t>
            </a:r>
            <a:endParaRPr lang="es-ES" dirty="0"/>
          </a:p>
          <a:p>
            <a:pPr marL="1200150" lvl="2" indent="-285750">
              <a:buFont typeface="Arial" pitchFamily="34" charset="0"/>
              <a:buChar char="•"/>
            </a:pPr>
            <a:endParaRPr lang="es-ES" dirty="0"/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/>
              <a:t>Dudan de su efectividad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Temor en perder el poder del departamento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Temor en perder masa de trabajadores</a:t>
            </a:r>
          </a:p>
          <a:p>
            <a:pPr marL="1200150" lvl="2" indent="-285750">
              <a:buFont typeface="Arial" pitchFamily="34" charset="0"/>
              <a:buChar char="•"/>
            </a:pPr>
            <a:r>
              <a:rPr lang="es-ES" dirty="0"/>
              <a:t>No saber el porqué de las decisiones tomadas en el modelo</a:t>
            </a:r>
          </a:p>
          <a:p>
            <a:pPr marL="1200150" lvl="2" indent="-285750">
              <a:buFont typeface="Arial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Picar mucha piedra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948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244273" y="764704"/>
            <a:ext cx="8712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200" dirty="0">
              <a:latin typeface="Georgia" pitchFamily="18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4067944" y="163514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i="1" dirty="0">
                <a:solidFill>
                  <a:schemeClr val="bg1"/>
                </a:solidFill>
                <a:latin typeface="Georgia" pitchFamily="18" charset="0"/>
              </a:rPr>
              <a:t>Data </a:t>
            </a:r>
            <a:r>
              <a:rPr lang="es-ES" b="1" i="1" dirty="0" err="1">
                <a:solidFill>
                  <a:schemeClr val="bg1"/>
                </a:solidFill>
                <a:latin typeface="Georgia" pitchFamily="18" charset="0"/>
              </a:rPr>
              <a:t>Science</a:t>
            </a:r>
            <a:endParaRPr lang="es-ES" b="1" i="1" dirty="0">
              <a:solidFill>
                <a:schemeClr val="bg1"/>
              </a:solidFill>
              <a:latin typeface="Georgia" pitchFamily="18" charset="0"/>
            </a:endParaRPr>
          </a:p>
        </p:txBody>
      </p:sp>
      <p:pic>
        <p:nvPicPr>
          <p:cNvPr id="1026" name="Picture 2" descr="C:\Users\ujrf3a\Documents\03. DISSENYS\EAE Imatge\franja_1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1052736"/>
            <a:ext cx="889277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4"/>
          <p:cNvSpPr>
            <a:spLocks noChangeArrowheads="1"/>
          </p:cNvSpPr>
          <p:nvPr/>
        </p:nvSpPr>
        <p:spPr bwMode="auto">
          <a:xfrm>
            <a:off x="323776" y="1177588"/>
            <a:ext cx="84966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3</a:t>
            </a:r>
            <a:r>
              <a:rPr lang="es-ES" sz="2800" b="1" i="1">
                <a:solidFill>
                  <a:schemeClr val="bg1"/>
                </a:solidFill>
                <a:latin typeface="Georgia" charset="0"/>
              </a:rPr>
              <a:t>.- Dónde </a:t>
            </a:r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aprender más</a:t>
            </a:r>
          </a:p>
        </p:txBody>
      </p:sp>
      <p:pic>
        <p:nvPicPr>
          <p:cNvPr id="5" name="Imagen 4" descr="Imagen que contiene texto&#10;&#10;Descripción generada automáticamente">
            <a:extLst>
              <a:ext uri="{FF2B5EF4-FFF2-40B4-BE49-F238E27FC236}">
                <a16:creationId xmlns:a16="http://schemas.microsoft.com/office/drawing/2014/main" id="{272CB1CE-9A5E-4085-B5F4-0E92A5E29A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6461" y="1788123"/>
            <a:ext cx="5328592" cy="512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885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244273" y="764704"/>
            <a:ext cx="8712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200" dirty="0">
              <a:latin typeface="Georgia" pitchFamily="18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755576" y="764704"/>
            <a:ext cx="7776864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endParaRPr lang="es-ES" sz="1600" dirty="0">
              <a:latin typeface="Georgia" pitchFamily="18" charset="0"/>
            </a:endParaRPr>
          </a:p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r>
              <a:rPr lang="es-ES" sz="1600" dirty="0">
                <a:latin typeface="Georgia" pitchFamily="18" charset="0"/>
              </a:rPr>
              <a:t>	</a:t>
            </a:r>
          </a:p>
          <a:p>
            <a:r>
              <a:rPr lang="es-ES" sz="1600" dirty="0">
                <a:latin typeface="Georgia" pitchFamily="18" charset="0"/>
              </a:rPr>
              <a:t> </a:t>
            </a:r>
          </a:p>
          <a:p>
            <a:endParaRPr lang="es-ES" sz="1600" dirty="0">
              <a:latin typeface="Georgia" pitchFamily="18" charset="0"/>
            </a:endParaRPr>
          </a:p>
          <a:p>
            <a:endParaRPr lang="es-ES" sz="1600" dirty="0">
              <a:latin typeface="Georgia" pitchFamily="18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4067944" y="163514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i="1" dirty="0">
                <a:solidFill>
                  <a:schemeClr val="bg1"/>
                </a:solidFill>
                <a:latin typeface="Georgia" pitchFamily="18" charset="0"/>
              </a:rPr>
              <a:t>Data </a:t>
            </a:r>
            <a:r>
              <a:rPr lang="es-ES" b="1" i="1" dirty="0" err="1">
                <a:solidFill>
                  <a:schemeClr val="bg1"/>
                </a:solidFill>
                <a:latin typeface="Georgia" pitchFamily="18" charset="0"/>
              </a:rPr>
              <a:t>Science</a:t>
            </a:r>
            <a:endParaRPr lang="es-ES" b="1" i="1" dirty="0">
              <a:solidFill>
                <a:schemeClr val="bg1"/>
              </a:solidFill>
              <a:latin typeface="Georgia" pitchFamily="18" charset="0"/>
            </a:endParaRPr>
          </a:p>
        </p:txBody>
      </p:sp>
      <p:pic>
        <p:nvPicPr>
          <p:cNvPr id="1026" name="Picture 2" descr="C:\Users\ujrf3a\Documents\03. DISSENYS\EAE Imatge\franja_1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1052736"/>
            <a:ext cx="889277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4"/>
          <p:cNvSpPr>
            <a:spLocks noChangeArrowheads="1"/>
          </p:cNvSpPr>
          <p:nvPr/>
        </p:nvSpPr>
        <p:spPr bwMode="auto">
          <a:xfrm>
            <a:off x="323776" y="1177588"/>
            <a:ext cx="84966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3</a:t>
            </a:r>
            <a:r>
              <a:rPr lang="es-ES" sz="2800" b="1" i="1">
                <a:solidFill>
                  <a:schemeClr val="bg1"/>
                </a:solidFill>
                <a:latin typeface="Georgia" charset="0"/>
              </a:rPr>
              <a:t>.- Dónde </a:t>
            </a:r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aprender más</a:t>
            </a:r>
          </a:p>
        </p:txBody>
      </p:sp>
      <p:sp>
        <p:nvSpPr>
          <p:cNvPr id="10" name="5 Rectángulo">
            <a:extLst>
              <a:ext uri="{FF2B5EF4-FFF2-40B4-BE49-F238E27FC236}">
                <a16:creationId xmlns:a16="http://schemas.microsoft.com/office/drawing/2014/main" id="{3C314128-1693-422D-8018-CA61F3CB3192}"/>
              </a:ext>
            </a:extLst>
          </p:cNvPr>
          <p:cNvSpPr/>
          <p:nvPr/>
        </p:nvSpPr>
        <p:spPr>
          <a:xfrm>
            <a:off x="477888" y="1972572"/>
            <a:ext cx="8342584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Mejores cursos online</a:t>
            </a:r>
          </a:p>
          <a:p>
            <a:endParaRPr lang="es-ES" sz="2000" b="1" i="1" dirty="0">
              <a:solidFill>
                <a:srgbClr val="C00000"/>
              </a:solidFill>
              <a:latin typeface="Georgia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Machine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– Coursera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Deep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specialization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– Coursera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Machine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Python – Coursera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Advanced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Machine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Specialization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– Coursera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Machine 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Learning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–</a:t>
            </a: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EdX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Más información en: 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https://www.learndatasci.com/best-machine-learning-courses/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355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CuadroTexto"/>
          <p:cNvSpPr txBox="1"/>
          <p:nvPr/>
        </p:nvSpPr>
        <p:spPr>
          <a:xfrm>
            <a:off x="244273" y="764704"/>
            <a:ext cx="87129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sz="1200" dirty="0">
              <a:latin typeface="Georgia" pitchFamily="18" charset="0"/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755576" y="764704"/>
            <a:ext cx="7776864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endParaRPr lang="es-ES" sz="1600" dirty="0">
              <a:latin typeface="Georgia" pitchFamily="18" charset="0"/>
            </a:endParaRPr>
          </a:p>
          <a:p>
            <a:pPr marL="355600" indent="-355600" algn="just">
              <a:spcBef>
                <a:spcPct val="20000"/>
              </a:spcBef>
              <a:buClr>
                <a:schemeClr val="hlink"/>
              </a:buClr>
              <a:buSzPct val="50000"/>
            </a:pPr>
            <a:r>
              <a:rPr lang="es-ES" sz="1600" dirty="0">
                <a:latin typeface="Georgia" pitchFamily="18" charset="0"/>
              </a:rPr>
              <a:t>	</a:t>
            </a:r>
          </a:p>
          <a:p>
            <a:r>
              <a:rPr lang="es-ES" sz="1600" dirty="0">
                <a:latin typeface="Georgia" pitchFamily="18" charset="0"/>
              </a:rPr>
              <a:t> </a:t>
            </a:r>
          </a:p>
          <a:p>
            <a:endParaRPr lang="es-ES" sz="1600" dirty="0">
              <a:latin typeface="Georgia" pitchFamily="18" charset="0"/>
            </a:endParaRPr>
          </a:p>
          <a:p>
            <a:endParaRPr lang="es-ES" sz="1600" dirty="0">
              <a:latin typeface="Georgia" pitchFamily="18" charset="0"/>
            </a:endParaRPr>
          </a:p>
        </p:txBody>
      </p:sp>
      <p:sp>
        <p:nvSpPr>
          <p:cNvPr id="8" name="7 CuadroTexto"/>
          <p:cNvSpPr txBox="1"/>
          <p:nvPr/>
        </p:nvSpPr>
        <p:spPr>
          <a:xfrm>
            <a:off x="4067944" y="163514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" b="1" i="1" dirty="0">
                <a:solidFill>
                  <a:schemeClr val="bg1"/>
                </a:solidFill>
                <a:latin typeface="Georgia" pitchFamily="18" charset="0"/>
              </a:rPr>
              <a:t>Data </a:t>
            </a:r>
            <a:r>
              <a:rPr lang="es-ES" b="1" i="1" dirty="0" err="1">
                <a:solidFill>
                  <a:schemeClr val="bg1"/>
                </a:solidFill>
                <a:latin typeface="Georgia" pitchFamily="18" charset="0"/>
              </a:rPr>
              <a:t>Science</a:t>
            </a:r>
            <a:endParaRPr lang="es-ES" b="1" i="1" dirty="0">
              <a:solidFill>
                <a:schemeClr val="bg1"/>
              </a:solidFill>
              <a:latin typeface="Georgia" pitchFamily="18" charset="0"/>
            </a:endParaRPr>
          </a:p>
        </p:txBody>
      </p:sp>
      <p:pic>
        <p:nvPicPr>
          <p:cNvPr id="1026" name="Picture 2" descr="C:\Users\ujrf3a\Documents\03. DISSENYS\EAE Imatge\franja_1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" y="1052736"/>
            <a:ext cx="8892771" cy="72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4"/>
          <p:cNvSpPr>
            <a:spLocks noChangeArrowheads="1"/>
          </p:cNvSpPr>
          <p:nvPr/>
        </p:nvSpPr>
        <p:spPr bwMode="auto">
          <a:xfrm>
            <a:off x="323776" y="1177588"/>
            <a:ext cx="849669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3</a:t>
            </a:r>
            <a:r>
              <a:rPr lang="es-ES" sz="2800" b="1" i="1">
                <a:solidFill>
                  <a:schemeClr val="bg1"/>
                </a:solidFill>
                <a:latin typeface="Georgia" charset="0"/>
              </a:rPr>
              <a:t>.- Dónde </a:t>
            </a:r>
            <a:r>
              <a:rPr lang="es-ES" sz="2800" b="1" i="1" dirty="0">
                <a:solidFill>
                  <a:schemeClr val="bg1"/>
                </a:solidFill>
                <a:latin typeface="Georgia" charset="0"/>
              </a:rPr>
              <a:t>aprender más</a:t>
            </a:r>
          </a:p>
        </p:txBody>
      </p:sp>
      <p:sp>
        <p:nvSpPr>
          <p:cNvPr id="10" name="5 Rectángulo">
            <a:extLst>
              <a:ext uri="{FF2B5EF4-FFF2-40B4-BE49-F238E27FC236}">
                <a16:creationId xmlns:a16="http://schemas.microsoft.com/office/drawing/2014/main" id="{3C314128-1693-422D-8018-CA61F3CB3192}"/>
              </a:ext>
            </a:extLst>
          </p:cNvPr>
          <p:cNvSpPr/>
          <p:nvPr/>
        </p:nvSpPr>
        <p:spPr>
          <a:xfrm>
            <a:off x="477888" y="1972572"/>
            <a:ext cx="8342584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000" b="1" i="1" dirty="0">
                <a:solidFill>
                  <a:srgbClr val="C00000"/>
                </a:solidFill>
                <a:latin typeface="Georgia" pitchFamily="18" charset="0"/>
              </a:rPr>
              <a:t>Otros recursos</a:t>
            </a:r>
          </a:p>
          <a:p>
            <a:endParaRPr lang="es-ES" sz="2000" b="1" i="1" dirty="0">
              <a:solidFill>
                <a:srgbClr val="C00000"/>
              </a:solidFill>
              <a:latin typeface="Georgia" pitchFamily="18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Kaggle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 err="1">
                <a:latin typeface="Arial" panose="020B0604020202020204" pitchFamily="34" charset="0"/>
                <a:cs typeface="Arial" panose="020B0604020202020204" pitchFamily="34" charset="0"/>
              </a:rPr>
              <a:t>Datasets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interesantes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https://www.analyticsvidhya.com/blog/2018/05/24-ultimate-data-science-projects-to-boost-your-knowledge-and-skills/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Documentos interesantes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dirty="0">
                <a:hlinkClick r:id="rId5"/>
              </a:rPr>
              <a:t>https://www.youtube.com/watch?v=LTleIhzixLw</a:t>
            </a:r>
            <a:r>
              <a:rPr lang="es-ES" dirty="0"/>
              <a:t>, Krishna P. </a:t>
            </a:r>
            <a:r>
              <a:rPr lang="es-ES" dirty="0" err="1"/>
              <a:t>Gummadi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Blogs interesantes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s-ES" dirty="0">
                <a:hlinkClick r:id="rId6"/>
              </a:rPr>
              <a:t>https://jameskle.com/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92946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r">
          <a:defRPr b="1" i="1" dirty="0" smtClean="0">
            <a:solidFill>
              <a:schemeClr val="bg1"/>
            </a:solidFill>
            <a:latin typeface="Georgia" pitchFamily="18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ate xmlns="a0661dc1-bc39-4022-8a91-54f4d9ab697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88685077F02B54D96FA8189BD2E4F95" ma:contentTypeVersion="1" ma:contentTypeDescription="Crear nuevo documento." ma:contentTypeScope="" ma:versionID="3056c0859f739e3169b4423cdb78c11d">
  <xsd:schema xmlns:xsd="http://www.w3.org/2001/XMLSchema" xmlns:xs="http://www.w3.org/2001/XMLSchema" xmlns:p="http://schemas.microsoft.com/office/2006/metadata/properties" xmlns:ns2="a0661dc1-bc39-4022-8a91-54f4d9ab6974" targetNamespace="http://schemas.microsoft.com/office/2006/metadata/properties" ma:root="true" ma:fieldsID="5b127db40f900ffdd9d30e655c7faf2d" ns2:_="">
    <xsd:import namespace="a0661dc1-bc39-4022-8a91-54f4d9ab6974"/>
    <xsd:element name="properties">
      <xsd:complexType>
        <xsd:sequence>
          <xsd:element name="documentManagement">
            <xsd:complexType>
              <xsd:all>
                <xsd:element ref="ns2: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661dc1-bc39-4022-8a91-54f4d9ab6974" elementFormDefault="qualified">
    <xsd:import namespace="http://schemas.microsoft.com/office/2006/documentManagement/types"/>
    <xsd:import namespace="http://schemas.microsoft.com/office/infopath/2007/PartnerControls"/>
    <xsd:element name="Date" ma:index="8" nillable="true" ma:displayName="Date" ma:format="DateOnly" ma:internalName="Dat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E2907DB-C47A-4AA0-B164-8CE7FB8A67F6}">
  <ds:schemaRefs>
    <ds:schemaRef ds:uri="http://schemas.microsoft.com/office/2006/metadata/properties"/>
    <ds:schemaRef ds:uri="http://schemas.microsoft.com/office/infopath/2007/PartnerControls"/>
    <ds:schemaRef ds:uri="a0661dc1-bc39-4022-8a91-54f4d9ab6974"/>
  </ds:schemaRefs>
</ds:datastoreItem>
</file>

<file path=customXml/itemProps2.xml><?xml version="1.0" encoding="utf-8"?>
<ds:datastoreItem xmlns:ds="http://schemas.openxmlformats.org/officeDocument/2006/customXml" ds:itemID="{CA0FCDA1-0110-4762-A2E2-86BC0D80EB6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0661dc1-bc39-4022-8a91-54f4d9ab697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141EA74-4F81-4F39-A12E-C067638737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51385</TotalTime>
  <Words>732</Words>
  <Application>Microsoft Office PowerPoint</Application>
  <PresentationFormat>Presentación en pantalla (4:3)</PresentationFormat>
  <Paragraphs>187</Paragraphs>
  <Slides>13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Georgia</vt:lpstr>
      <vt:lpstr>Source Serif Pro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MNK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j m</dc:creator>
  <cp:lastModifiedBy>Montse Llos</cp:lastModifiedBy>
  <cp:revision>634</cp:revision>
  <cp:lastPrinted>2018-09-10T09:02:19Z</cp:lastPrinted>
  <dcterms:created xsi:type="dcterms:W3CDTF">2012-05-08T07:51:25Z</dcterms:created>
  <dcterms:modified xsi:type="dcterms:W3CDTF">2020-03-09T10:00:20Z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0x010100A88685077F02B54D96FA8189BD2E4F95</vt:lpwstr>
  </property>
</Properties>
</file>

<file path=docProps/thumbnail.jpeg>
</file>